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85" r:id="rId6"/>
    <p:sldId id="260" r:id="rId7"/>
    <p:sldId id="276" r:id="rId8"/>
    <p:sldId id="277" r:id="rId9"/>
    <p:sldId id="278" r:id="rId10"/>
    <p:sldId id="281" r:id="rId11"/>
    <p:sldId id="284" r:id="rId12"/>
    <p:sldId id="264" r:id="rId13"/>
    <p:sldId id="282" r:id="rId14"/>
    <p:sldId id="25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AFC5B-8195-4C67-BC87-E345993F976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03C7-DDF8-4CA7-9C4B-4529FAA96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1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0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8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47E4-FFD7-4EAB-AE39-14FACA4A48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BEC3-F3D0-4C58-9898-7FEEB030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9475C2F-49A9-48AF-A9D3-1CF24EA0C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4ACDA9-A051-45C0-9905-2027E8F8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666" y="240666"/>
            <a:ext cx="49689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OP350/50 Reverse Osmosis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C782B-646A-4E74-A3CE-E18EA7D8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82BC9-C517-41B7-A689-74D0402FB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4BFB61-1C51-4882-AF1C-F77A150721E6}"/>
              </a:ext>
            </a:extLst>
          </p:cNvPr>
          <p:cNvSpPr txBox="1"/>
          <p:nvPr/>
        </p:nvSpPr>
        <p:spPr>
          <a:xfrm>
            <a:off x="900224" y="1049775"/>
            <a:ext cx="3381155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System includes: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High capacity pre-filters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RO membrane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Mineral addition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Water Quality Monitor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Chloramine reduction (option)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50 gallon (net capacity) storage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Consistent flow and pressure from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Integrated manual bypass valve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Installation tubing and fittings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96D5F-17CC-4C99-9DA7-17A81CB29C5B}"/>
              </a:ext>
            </a:extLst>
          </p:cNvPr>
          <p:cNvSpPr txBox="1"/>
          <p:nvPr/>
        </p:nvSpPr>
        <p:spPr>
          <a:xfrm>
            <a:off x="8042788" y="2172933"/>
            <a:ext cx="3381155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Ideal for High Volume / High Demand Cleveland Steamer applications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where water 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-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 Within Convotherm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Cleveland Steamer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application guide for recommended systems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Convotherm Models: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Stacks and multiple ovens</a:t>
            </a:r>
          </a:p>
          <a:p>
            <a:endParaRPr lang="en-US" sz="1600" dirty="0"/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336316CE-75D4-4554-AD72-F5B47874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24" y="3841550"/>
            <a:ext cx="4133850" cy="26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30555" algn="l"/>
                <a:tab pos="974725" algn="l"/>
              </a:tabLst>
            </a:pPr>
            <a:r>
              <a:rPr lang="en-US" sz="1400" u="sng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OP350/50 SYSTEM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OP350/50	164-14450	350 GPD RO/mineral addition with 50 gal tank &amp; RP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457200" algn="l"/>
                <a:tab pos="97472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REPLACEMENT FILTERS &amp; MEMBRANE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517525" algn="l"/>
                <a:tab pos="1085850" algn="l"/>
                <a:tab pos="1314450" algn="l"/>
                <a:tab pos="200025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Cartridge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Qty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Frequency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17525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CTO-Q	300-05830	2	Pre-filter	Up to 6 months - based on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17525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MA-Q15	300-05855	1	Post-filter	Up to 6 months - change with Pre-filters.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517525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AMS-QT	204-53040	1	RO membrane	18 to 36 months based on production/rejection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90880" algn="l"/>
                <a:tab pos="125920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OPTIONAL EQUIPMENT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FXPT-11CR	160-50011	Chloramine post-treatment assy.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Air Gap Kit	164-89905	Air-gap for RO drain line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Pressure regulator	164-89938	Manages feed water supply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*BPS-QT	164-85020	Feed Water Booster Pump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May be required when feed water supply pressure is below 50 psi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www.optipurewater.com/wp-content/uploads/164-14450_OP350_50.jpg">
            <a:extLst>
              <a:ext uri="{FF2B5EF4-FFF2-40B4-BE49-F238E27FC236}">
                <a16:creationId xmlns:a16="http://schemas.microsoft.com/office/drawing/2014/main" id="{D8719DEC-F263-41A3-AB6E-4728F7C10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t="3432" r="1523" b="3055"/>
          <a:stretch/>
        </p:blipFill>
        <p:spPr bwMode="auto">
          <a:xfrm>
            <a:off x="4661633" y="1445191"/>
            <a:ext cx="3381155" cy="33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1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4ACDA9-A051-45C0-9905-2027E8F8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666" y="240666"/>
            <a:ext cx="49689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BWS1500/50 Reverse Osmosis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C782B-646A-4E74-A3CE-E18EA7D8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82BC9-C517-41B7-A689-74D0402FB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4BFB61-1C51-4882-AF1C-F77A150721E6}"/>
              </a:ext>
            </a:extLst>
          </p:cNvPr>
          <p:cNvSpPr txBox="1"/>
          <p:nvPr/>
        </p:nvSpPr>
        <p:spPr>
          <a:xfrm>
            <a:off x="1103424" y="1710305"/>
            <a:ext cx="3381155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System includes: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Microprocessor Controller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High capacity pre-filters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RO membrane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Mineral addition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Precision Blend Valve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Water Quality Monitor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Chloramine reduction (option)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50 gallon (net capacity) storage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Consistent flow and pressure from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Integrated manual bypass valve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Installation tubing and fittings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Many more features . . .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96D5F-17CC-4C99-9DA7-17A81CB29C5B}"/>
              </a:ext>
            </a:extLst>
          </p:cNvPr>
          <p:cNvSpPr txBox="1"/>
          <p:nvPr/>
        </p:nvSpPr>
        <p:spPr>
          <a:xfrm>
            <a:off x="8344119" y="2197254"/>
            <a:ext cx="3381155" cy="327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Ideal for High Volume / High Demand - multiple Cleveland Steamer and Convotherm applications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where water 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-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 Within Convotherm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Cleveland Steamer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application guide for recommended systems</a:t>
            </a:r>
          </a:p>
          <a:p>
            <a:endParaRPr lang="en-US" sz="1600" dirty="0"/>
          </a:p>
        </p:txBody>
      </p:sp>
      <p:pic>
        <p:nvPicPr>
          <p:cNvPr id="9" name="Picture 8" descr="https://www.optipurewater.com/wp-content/uploads/164-15545_BWS1500_50.jpg">
            <a:extLst>
              <a:ext uri="{FF2B5EF4-FFF2-40B4-BE49-F238E27FC236}">
                <a16:creationId xmlns:a16="http://schemas.microsoft.com/office/drawing/2014/main" id="{1EEBD3BF-09DB-4D25-B6FE-11A8547C3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4" t="2933" r="3907" b="31338"/>
          <a:stretch/>
        </p:blipFill>
        <p:spPr bwMode="auto">
          <a:xfrm>
            <a:off x="4607742" y="1223173"/>
            <a:ext cx="2534464" cy="30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www.optipurewater.com/wp-content/uploads/164-15545_BWS1500_50.jpg">
            <a:extLst>
              <a:ext uri="{FF2B5EF4-FFF2-40B4-BE49-F238E27FC236}">
                <a16:creationId xmlns:a16="http://schemas.microsoft.com/office/drawing/2014/main" id="{8DF52E29-024A-4227-BCB3-9392E1E82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19909" r="57812" b="2935"/>
          <a:stretch/>
        </p:blipFill>
        <p:spPr bwMode="auto">
          <a:xfrm>
            <a:off x="6524369" y="3620828"/>
            <a:ext cx="1299132" cy="26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1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B04E89-8505-4C77-95B9-AB72C8D6168C}"/>
              </a:ext>
            </a:extLst>
          </p:cNvPr>
          <p:cNvGrpSpPr/>
          <p:nvPr/>
        </p:nvGrpSpPr>
        <p:grpSpPr>
          <a:xfrm>
            <a:off x="937123" y="191328"/>
            <a:ext cx="4981763" cy="6475343"/>
            <a:chOff x="603491" y="117762"/>
            <a:chExt cx="4981763" cy="64753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77236D-A43D-4CEB-91B3-B683AB16BF00}"/>
                </a:ext>
              </a:extLst>
            </p:cNvPr>
            <p:cNvSpPr/>
            <p:nvPr/>
          </p:nvSpPr>
          <p:spPr>
            <a:xfrm>
              <a:off x="603491" y="117762"/>
              <a:ext cx="4981763" cy="64753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96752F-B541-435D-9A99-9E8711849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602" y="155634"/>
              <a:ext cx="4471447" cy="643747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861B2F0-743B-4AA6-82D5-013F7CAB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519" y="1811038"/>
            <a:ext cx="42576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A4DCE20-901C-4B3F-BCA1-7B0E3E29ED52}"/>
              </a:ext>
            </a:extLst>
          </p:cNvPr>
          <p:cNvGrpSpPr/>
          <p:nvPr/>
        </p:nvGrpSpPr>
        <p:grpSpPr>
          <a:xfrm>
            <a:off x="724931" y="241800"/>
            <a:ext cx="5055412" cy="6374400"/>
            <a:chOff x="492773" y="285892"/>
            <a:chExt cx="5055412" cy="6374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7E9133-0525-499D-9FDC-8F53986E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773" y="335161"/>
              <a:ext cx="4950211" cy="623863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156C0B-BFE3-414F-8F9F-A12F8B6F7112}"/>
                </a:ext>
              </a:extLst>
            </p:cNvPr>
            <p:cNvSpPr/>
            <p:nvPr/>
          </p:nvSpPr>
          <p:spPr>
            <a:xfrm>
              <a:off x="492773" y="285892"/>
              <a:ext cx="5055412" cy="637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5DB42A-D2BF-4C55-85BB-1BEBB42851BF}"/>
              </a:ext>
            </a:extLst>
          </p:cNvPr>
          <p:cNvGrpSpPr/>
          <p:nvPr/>
        </p:nvGrpSpPr>
        <p:grpSpPr>
          <a:xfrm>
            <a:off x="6544963" y="223186"/>
            <a:ext cx="4823252" cy="6374400"/>
            <a:chOff x="6384327" y="285891"/>
            <a:chExt cx="4823252" cy="637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C3A1B8-541B-469C-8AAA-E305DF07B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8957" y="335161"/>
              <a:ext cx="4368903" cy="623694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1BF1AD-16C3-4DC2-80BA-61850BE648B0}"/>
                </a:ext>
              </a:extLst>
            </p:cNvPr>
            <p:cNvSpPr/>
            <p:nvPr/>
          </p:nvSpPr>
          <p:spPr>
            <a:xfrm>
              <a:off x="6384327" y="285891"/>
              <a:ext cx="4823252" cy="637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89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DE2083-0A8E-4AAD-B5A5-EEF83EACB806}"/>
              </a:ext>
            </a:extLst>
          </p:cNvPr>
          <p:cNvGrpSpPr/>
          <p:nvPr/>
        </p:nvGrpSpPr>
        <p:grpSpPr>
          <a:xfrm>
            <a:off x="718752" y="164276"/>
            <a:ext cx="4942703" cy="6529448"/>
            <a:chOff x="469556" y="119358"/>
            <a:chExt cx="4942703" cy="65294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2A1FE4-27F0-4546-AF07-1075CC712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64" y="216470"/>
              <a:ext cx="4563320" cy="642506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5071AB-922B-416B-9EA9-B0EF654675CA}"/>
                </a:ext>
              </a:extLst>
            </p:cNvPr>
            <p:cNvSpPr/>
            <p:nvPr/>
          </p:nvSpPr>
          <p:spPr>
            <a:xfrm>
              <a:off x="469556" y="119358"/>
              <a:ext cx="4942703" cy="6529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21442A-2590-4E5E-9DDF-B39A1CADA7B6}"/>
              </a:ext>
            </a:extLst>
          </p:cNvPr>
          <p:cNvGrpSpPr/>
          <p:nvPr/>
        </p:nvGrpSpPr>
        <p:grpSpPr>
          <a:xfrm>
            <a:off x="6590270" y="164276"/>
            <a:ext cx="4942703" cy="6529448"/>
            <a:chOff x="6256637" y="119358"/>
            <a:chExt cx="4942703" cy="65294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B72999-ED5C-473D-8599-DC68633A5496}"/>
                </a:ext>
              </a:extLst>
            </p:cNvPr>
            <p:cNvSpPr/>
            <p:nvPr/>
          </p:nvSpPr>
          <p:spPr>
            <a:xfrm>
              <a:off x="6256637" y="119358"/>
              <a:ext cx="4942703" cy="6529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320BBB-9F14-493E-8666-2EDE88489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6361" y="370828"/>
              <a:ext cx="4823254" cy="602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61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CAA3B37-A612-4C3E-AEA3-469E5652E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20D2FC-ADC1-4403-BCAD-B09AC5EBB4DE}"/>
              </a:ext>
            </a:extLst>
          </p:cNvPr>
          <p:cNvSpPr txBox="1"/>
          <p:nvPr/>
        </p:nvSpPr>
        <p:spPr>
          <a:xfrm>
            <a:off x="2775567" y="4348114"/>
            <a:ext cx="115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Replaces 7CB5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30D95-37B5-4965-B193-1A7FEBBB839D}"/>
              </a:ext>
            </a:extLst>
          </p:cNvPr>
          <p:cNvSpPr txBox="1"/>
          <p:nvPr/>
        </p:nvSpPr>
        <p:spPr>
          <a:xfrm>
            <a:off x="9648498" y="4348114"/>
            <a:ext cx="115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Replaces </a:t>
            </a:r>
            <a:r>
              <a:rPr lang="en-US" sz="1400" dirty="0" err="1"/>
              <a:t>Scalestick</a:t>
            </a:r>
            <a:endParaRPr lang="en-US" sz="1400" dirty="0"/>
          </a:p>
        </p:txBody>
      </p:sp>
      <p:pic>
        <p:nvPicPr>
          <p:cNvPr id="9218" name="Picture 2" descr="https://www.optipurewater.com/wp-content/uploads/300-08035_CTO-EK10_R1.jpg">
            <a:extLst>
              <a:ext uri="{FF2B5EF4-FFF2-40B4-BE49-F238E27FC236}">
                <a16:creationId xmlns:a16="http://schemas.microsoft.com/office/drawing/2014/main" id="{B8C1D0AC-DF39-4DFB-A7DE-CEB4E4451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6" t="5893" r="37649" b="4144"/>
          <a:stretch/>
        </p:blipFill>
        <p:spPr bwMode="auto">
          <a:xfrm>
            <a:off x="4085697" y="1958782"/>
            <a:ext cx="1252422" cy="44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E2F4D9-1E69-452E-ADF4-D3D39064FD23}"/>
              </a:ext>
            </a:extLst>
          </p:cNvPr>
          <p:cNvGrpSpPr/>
          <p:nvPr/>
        </p:nvGrpSpPr>
        <p:grpSpPr>
          <a:xfrm>
            <a:off x="2302183" y="1113080"/>
            <a:ext cx="8220394" cy="5303099"/>
            <a:chOff x="2302183" y="1113080"/>
            <a:chExt cx="8220394" cy="53030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88804D-924B-4757-8D10-98C93370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2183" y="1113080"/>
              <a:ext cx="8220394" cy="5303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0A3792-F653-47B3-91E2-9389D9C7939E}"/>
                </a:ext>
              </a:extLst>
            </p:cNvPr>
            <p:cNvSpPr txBox="1"/>
            <p:nvPr/>
          </p:nvSpPr>
          <p:spPr>
            <a:xfrm>
              <a:off x="4711908" y="1150742"/>
              <a:ext cx="40653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u="sng" dirty="0" err="1"/>
                <a:t>KleenSteam</a:t>
              </a:r>
              <a:r>
                <a:rPr lang="en-US" sz="2400" u="sng" dirty="0"/>
                <a:t> Retrofit Cartridges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9E932D5-9408-4D1F-9637-C4DC607331CA}"/>
              </a:ext>
            </a:extLst>
          </p:cNvPr>
          <p:cNvSpPr/>
          <p:nvPr/>
        </p:nvSpPr>
        <p:spPr>
          <a:xfrm>
            <a:off x="518984" y="1873750"/>
            <a:ext cx="3412535" cy="11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Chlorine reduction -18,000 gal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½ micron particle filtration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Inhibit scale with </a:t>
            </a:r>
            <a:r>
              <a:rPr lang="en-US" dirty="0" err="1"/>
              <a:t>IsoNet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4685" y="1467364"/>
            <a:ext cx="306223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Model: QT1+CR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Part# 160-52080		</a:t>
            </a:r>
          </a:p>
          <a:p>
            <a:r>
              <a:rPr lang="en-US" sz="1400" dirty="0"/>
              <a:t>Replacement Cartridges:	</a:t>
            </a:r>
            <a:endParaRPr lang="en-US" sz="1400" b="1" dirty="0"/>
          </a:p>
          <a:p>
            <a:r>
              <a:rPr lang="en-US" sz="1400" dirty="0"/>
              <a:t>CTO-Q10	Part# 300-05828 	</a:t>
            </a:r>
          </a:p>
          <a:p>
            <a:r>
              <a:rPr lang="en-US" sz="1400" dirty="0"/>
              <a:t>CTO-QCR	Part# 300-05831</a:t>
            </a:r>
            <a:r>
              <a:rPr lang="en-US" sz="1600" dirty="0"/>
              <a:t>	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6F98DF6-EC6F-4720-B4FE-A7A1119F6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E54C7-2EA3-4BD8-9E4E-705E2BBA6A4E}"/>
              </a:ext>
            </a:extLst>
          </p:cNvPr>
          <p:cNvSpPr txBox="1"/>
          <p:nvPr/>
        </p:nvSpPr>
        <p:spPr>
          <a:xfrm>
            <a:off x="1414685" y="3296420"/>
            <a:ext cx="3890074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Chlorine reduction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Chloramine reduction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½ micron particle filtration</a:t>
            </a:r>
          </a:p>
          <a:p>
            <a:pPr>
              <a:tabLst>
                <a:tab pos="2401888" algn="l"/>
              </a:tabLs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01578-0CB9-4F35-BFC7-8719A8BFC2CA}"/>
              </a:ext>
            </a:extLst>
          </p:cNvPr>
          <p:cNvSpPr txBox="1"/>
          <p:nvPr/>
        </p:nvSpPr>
        <p:spPr>
          <a:xfrm>
            <a:off x="7812010" y="1581013"/>
            <a:ext cx="3727938" cy="415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OptiPure QT1+CR is recommended for all </a:t>
            </a: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boilerless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ES and GS (spritzer) </a:t>
            </a:r>
          </a:p>
          <a:p>
            <a:pPr>
              <a:lnSpc>
                <a:spcPct val="120000"/>
              </a:lnSpc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Convotherm </a:t>
            </a: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Combi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Ovens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where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water quality is - </a:t>
            </a:r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Within Published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Mini thru 10.20 models: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Replace cartridges annually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12.20, 20.10 and 20.20 models: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Replace cartridges every 6 months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1026" name="Picture 2" descr="https://www.optipurewater.com/wp-content/uploads/160-52080_QT1CR.jpg">
            <a:extLst>
              <a:ext uri="{FF2B5EF4-FFF2-40B4-BE49-F238E27FC236}">
                <a16:creationId xmlns:a16="http://schemas.microsoft.com/office/drawing/2014/main" id="{07B16C4A-A6A5-49D9-B6FB-1D8E2F11A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2572" r="28799" b="2703"/>
          <a:stretch/>
        </p:blipFill>
        <p:spPr bwMode="auto">
          <a:xfrm>
            <a:off x="4722087" y="1131349"/>
            <a:ext cx="2358336" cy="49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6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7347" y="1478033"/>
            <a:ext cx="30622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Model: QTI1+CR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Part# 160-52081		</a:t>
            </a:r>
          </a:p>
          <a:p>
            <a:r>
              <a:rPr lang="en-US" sz="1400" dirty="0"/>
              <a:t>Replacement Cartridges:	</a:t>
            </a:r>
            <a:endParaRPr lang="en-US" sz="1400" b="1" dirty="0"/>
          </a:p>
          <a:p>
            <a:r>
              <a:rPr lang="en-US" sz="1400" dirty="0"/>
              <a:t>CTO-Q10	Part# 300-05828 	</a:t>
            </a:r>
          </a:p>
          <a:p>
            <a:r>
              <a:rPr lang="en-US" sz="1400" dirty="0"/>
              <a:t>CTOS-QCR	Part# 300-05832</a:t>
            </a:r>
            <a:r>
              <a:rPr lang="en-US" sz="1200" dirty="0"/>
              <a:t>	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6F98DF6-EC6F-4720-B4FE-A7A1119F6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2EDB92-30A5-4F83-A5FF-B34CF307A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36" y="5492774"/>
            <a:ext cx="711751" cy="625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E54C7-2EA3-4BD8-9E4E-705E2BBA6A4E}"/>
              </a:ext>
            </a:extLst>
          </p:cNvPr>
          <p:cNvSpPr txBox="1"/>
          <p:nvPr/>
        </p:nvSpPr>
        <p:spPr>
          <a:xfrm>
            <a:off x="1157347" y="3217869"/>
            <a:ext cx="389007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Chlorine reduction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Chloramine reduction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½ micron particle filtration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 err="1"/>
              <a:t>IsoNet</a:t>
            </a:r>
            <a:r>
              <a:rPr lang="en-US" dirty="0"/>
              <a:t>® scale &amp; corrosion inhibitor</a:t>
            </a:r>
          </a:p>
          <a:p>
            <a:pPr>
              <a:tabLst>
                <a:tab pos="2401888" algn="l"/>
              </a:tabLst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A8A41-7D70-403D-8383-59F08F198863}"/>
              </a:ext>
            </a:extLst>
          </p:cNvPr>
          <p:cNvSpPr txBox="1"/>
          <p:nvPr/>
        </p:nvSpPr>
        <p:spPr>
          <a:xfrm>
            <a:off x="7812010" y="1581013"/>
            <a:ext cx="3727938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OptiPure QTI1+CR is recommended for all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Cleveland Steamers and EB and GB (generator) Convotherm </a:t>
            </a: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Combi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Ovens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where water quality is - </a:t>
            </a:r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Within Published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 Cleveland Steamer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guide for replacement frequency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Mini thru 10.10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Replace cartridges annually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10.20 thru 20.20 models: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Replace cartridges every 6 months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2050" name="Picture 2" descr="https://www.optipurewater.com/wp-content/uploads/160-52081_QTI1CR-2.jpg">
            <a:extLst>
              <a:ext uri="{FF2B5EF4-FFF2-40B4-BE49-F238E27FC236}">
                <a16:creationId xmlns:a16="http://schemas.microsoft.com/office/drawing/2014/main" id="{93616EDD-B663-4D81-969E-3FBA33051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2572" r="30600"/>
          <a:stretch/>
        </p:blipFill>
        <p:spPr bwMode="auto">
          <a:xfrm>
            <a:off x="4838508" y="1083621"/>
            <a:ext cx="2354571" cy="49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54161" y="5233549"/>
            <a:ext cx="3570988" cy="11990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bIns="18288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sz="1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IsoNet</a:t>
            </a:r>
            <a:r>
              <a:rPr lang="en-US" altLang="en-US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® ensures consistent dosing and protection </a:t>
            </a:r>
            <a:r>
              <a:rPr lang="en-US" alt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by trapping and holding scale &amp; corrosion inhibitor media within the water flow path of the OptiPure cartridge</a:t>
            </a: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600" i="1" dirty="0">
                <a:latin typeface="Calibri" panose="020F0502020204030204" pitchFamily="34" charset="0"/>
              </a:rPr>
              <a:t> </a:t>
            </a:r>
            <a:endParaRPr lang="en-US" alt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5" name="Picture 4" descr="SX2logoclr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17" y="4646601"/>
            <a:ext cx="1208112" cy="3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49138" y="5003786"/>
            <a:ext cx="4079801" cy="1166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bIns="182880">
            <a:spAutoFit/>
          </a:bodyPr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</a:rPr>
              <a:t>ScaleX2 </a:t>
            </a:r>
            <a:r>
              <a:rPr lang="en-US" sz="1400" i="1" dirty="0">
                <a:solidFill>
                  <a:srgbClr val="000000"/>
                </a:solidFill>
              </a:rPr>
              <a:t>instantly transforms dissolved calcium carbonate ions into microscopic particles that become suspended in solution greatly reducing the potential for scale formation.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B5C5F4B-8F8A-42F1-B834-35EEEAA14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D81582-58EB-4977-B4EF-7FAC0134E091}"/>
              </a:ext>
            </a:extLst>
          </p:cNvPr>
          <p:cNvSpPr txBox="1"/>
          <p:nvPr/>
        </p:nvSpPr>
        <p:spPr>
          <a:xfrm>
            <a:off x="1138865" y="1354617"/>
            <a:ext cx="30622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Model: QTSX2-PG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Part# 160-52822		</a:t>
            </a:r>
          </a:p>
          <a:p>
            <a:r>
              <a:rPr lang="en-US" sz="1200" dirty="0"/>
              <a:t>Replacement Cartridges:	</a:t>
            </a:r>
            <a:endParaRPr lang="en-US" sz="1200" b="1" dirty="0"/>
          </a:p>
          <a:p>
            <a:r>
              <a:rPr lang="en-US" sz="1200" dirty="0"/>
              <a:t>CTO-Q	Part# 300-05830 	</a:t>
            </a:r>
          </a:p>
          <a:p>
            <a:r>
              <a:rPr lang="en-US" sz="1200" dirty="0"/>
              <a:t>SCLX-Q	Part# 300-05860</a:t>
            </a:r>
            <a:r>
              <a:rPr lang="en-US" sz="1600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EB25-B105-4F58-B98E-A1C9695ECC9A}"/>
              </a:ext>
            </a:extLst>
          </p:cNvPr>
          <p:cNvSpPr txBox="1"/>
          <p:nvPr/>
        </p:nvSpPr>
        <p:spPr>
          <a:xfrm>
            <a:off x="1138865" y="3083863"/>
            <a:ext cx="3890074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Chlorine reduction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½ micron particle filtration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401888" algn="l"/>
              </a:tabLst>
            </a:pPr>
            <a:r>
              <a:rPr lang="en-US" dirty="0"/>
              <a:t>ScaleX2® scale inhibitor</a:t>
            </a:r>
          </a:p>
          <a:p>
            <a:pPr>
              <a:tabLst>
                <a:tab pos="2401888" algn="l"/>
              </a:tabLst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540709-5C40-4252-A54D-56E8EC729914}"/>
              </a:ext>
            </a:extLst>
          </p:cNvPr>
          <p:cNvSpPr txBox="1"/>
          <p:nvPr/>
        </p:nvSpPr>
        <p:spPr>
          <a:xfrm>
            <a:off x="7812010" y="1581013"/>
            <a:ext cx="3727938" cy="54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OptiPure QTSX2-PGis recommended for all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Cleveland Steamers and EB and GB (generator) Convotherm </a:t>
            </a:r>
            <a:r>
              <a:rPr lang="en-US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Combi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Ovens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where water quality is - </a:t>
            </a:r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Chloride is Within Standard but water  hardness is above standard and RO is not an option.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NOTE: pH should be 8.5 or lower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 Cleveland Steamer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guide for replacement frequency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Mini thru 10.10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Replace cartridges annually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10.20 thru 20.20 models: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Replace cartridges every 6 months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3074" name="Picture 2" descr="https://www.optipurewater.com/wp-content/uploads/160-52822_QTSX-2PG-1.jpg">
            <a:extLst>
              <a:ext uri="{FF2B5EF4-FFF2-40B4-BE49-F238E27FC236}">
                <a16:creationId xmlns:a16="http://schemas.microsoft.com/office/drawing/2014/main" id="{86A222A1-38BA-46C9-8400-E66E83726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t="1261" r="22370"/>
          <a:stretch/>
        </p:blipFill>
        <p:spPr bwMode="auto">
          <a:xfrm>
            <a:off x="4927429" y="1165935"/>
            <a:ext cx="2733760" cy="47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B360951-5FE9-43C8-ADA1-C4279FC2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195" y="1759712"/>
            <a:ext cx="1528303" cy="433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id="{C6FBB8CA-E231-444E-BA00-4CB93A1EE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77" y="2693115"/>
            <a:ext cx="2114816" cy="1826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bIns="18288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en-US" sz="1400" b="1" i="1" dirty="0" err="1">
                <a:solidFill>
                  <a:srgbClr val="000000"/>
                </a:solidFill>
              </a:rPr>
              <a:t>IsoNet</a:t>
            </a:r>
            <a:r>
              <a:rPr lang="en-US" altLang="en-US" sz="1400" b="1" i="1" dirty="0">
                <a:solidFill>
                  <a:srgbClr val="000000"/>
                </a:solidFill>
              </a:rPr>
              <a:t> ensures consistent dosing </a:t>
            </a:r>
            <a:r>
              <a:rPr lang="en-US" altLang="en-US" sz="1400" i="1" dirty="0">
                <a:solidFill>
                  <a:srgbClr val="000000"/>
                </a:solidFill>
              </a:rPr>
              <a:t>by trapping and holding scale &amp; corrosion inhibitor media within the water flow path of the OptiPure cartridge.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CCD9F-8256-47EB-B383-0EFA7DCB8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89" y="1239133"/>
            <a:ext cx="1108483" cy="973705"/>
          </a:xfrm>
          <a:prstGeom prst="rect">
            <a:avLst/>
          </a:prstGeom>
        </p:spPr>
      </p:pic>
      <p:pic>
        <p:nvPicPr>
          <p:cNvPr id="5" name="Picture 15" descr="SX2logoclrTIF">
            <a:extLst>
              <a:ext uri="{FF2B5EF4-FFF2-40B4-BE49-F238E27FC236}">
                <a16:creationId xmlns:a16="http://schemas.microsoft.com/office/drawing/2014/main" id="{EC3414EB-7463-4542-B516-C521AB69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502" y="1431540"/>
            <a:ext cx="2438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B1C878B7-1BB1-4352-9EB3-E0BA5CC2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008" y="2406145"/>
            <a:ext cx="5339149" cy="1018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bIns="182880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+mn-lt"/>
              </a:rPr>
              <a:t>ScaleX2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instantly transforms dissolved calcium carbonate ions into microscopic particles that become suspended in solution greatly reducing the potential for scale formation.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51D43EF-515D-429C-97B7-EEC3ED38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501" y="89482"/>
            <a:ext cx="7848600" cy="872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182880"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3600" b="1" i="1" dirty="0">
                <a:latin typeface="+mj-lt"/>
              </a:rPr>
              <a:t>OptiPure Scale Inhibition</a:t>
            </a:r>
          </a:p>
        </p:txBody>
      </p:sp>
      <p:pic>
        <p:nvPicPr>
          <p:cNvPr id="1026" name="Picture 2" descr="Nano-Crystal Technology">
            <a:extLst>
              <a:ext uri="{FF2B5EF4-FFF2-40B4-BE49-F238E27FC236}">
                <a16:creationId xmlns:a16="http://schemas.microsoft.com/office/drawing/2014/main" id="{18910AE9-7A70-4B7B-95B3-38891236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8" y="3606475"/>
            <a:ext cx="5136292" cy="24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9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282644" y="201234"/>
            <a:ext cx="4269516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Osmosis Systems with Mineral Addition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95A4718-DF01-475A-B803-4DF383C93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4282644" y="1220859"/>
            <a:ext cx="4493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i="1" dirty="0"/>
              <a:t>RO + Mineral Addition = Optimized Water</a:t>
            </a:r>
          </a:p>
        </p:txBody>
      </p:sp>
      <p:pic>
        <p:nvPicPr>
          <p:cNvPr id="4098" name="Picture 2" descr="https://www.optipurewater.com/wp-content/uploads/164-01105_OP70CR_5-1.jpg">
            <a:extLst>
              <a:ext uri="{FF2B5EF4-FFF2-40B4-BE49-F238E27FC236}">
                <a16:creationId xmlns:a16="http://schemas.microsoft.com/office/drawing/2014/main" id="{F7280AF6-5AFB-4EA5-ABCA-6724DDEC6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0879" r="13811" b="7748"/>
          <a:stretch/>
        </p:blipFill>
        <p:spPr bwMode="auto">
          <a:xfrm>
            <a:off x="363500" y="1621280"/>
            <a:ext cx="1873069" cy="20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optipurewater.com/wp-content/uploads/164-00216_OP175_16_R1.jpg">
            <a:extLst>
              <a:ext uri="{FF2B5EF4-FFF2-40B4-BE49-F238E27FC236}">
                <a16:creationId xmlns:a16="http://schemas.microsoft.com/office/drawing/2014/main" id="{A769762B-7D93-497A-ABA5-E094BAEE1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4865" r="4790" b="4684"/>
          <a:stretch/>
        </p:blipFill>
        <p:spPr bwMode="auto">
          <a:xfrm>
            <a:off x="1949967" y="3167347"/>
            <a:ext cx="2650918" cy="26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E5FA18-8B29-49B2-B1FB-14557C3E63B8}"/>
              </a:ext>
            </a:extLst>
          </p:cNvPr>
          <p:cNvSpPr txBox="1"/>
          <p:nvPr/>
        </p:nvSpPr>
        <p:spPr>
          <a:xfrm>
            <a:off x="3362794" y="4785981"/>
            <a:ext cx="1026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OP175/16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BD1CB-8EC6-4C2B-B7D5-F285BECB1FA3}"/>
              </a:ext>
            </a:extLst>
          </p:cNvPr>
          <p:cNvSpPr txBox="1"/>
          <p:nvPr/>
        </p:nvSpPr>
        <p:spPr>
          <a:xfrm>
            <a:off x="1303793" y="2905737"/>
            <a:ext cx="854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OP70CR/5</a:t>
            </a:r>
          </a:p>
        </p:txBody>
      </p:sp>
      <p:pic>
        <p:nvPicPr>
          <p:cNvPr id="4102" name="Picture 6" descr="https://www.optipurewater.com/wp-content/uploads/164-14416_OP350_16_R1.jpg">
            <a:extLst>
              <a:ext uri="{FF2B5EF4-FFF2-40B4-BE49-F238E27FC236}">
                <a16:creationId xmlns:a16="http://schemas.microsoft.com/office/drawing/2014/main" id="{B6B9D885-A236-4D2F-886A-86ADA637A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2934" r="2312" b="5045"/>
          <a:stretch/>
        </p:blipFill>
        <p:spPr bwMode="auto">
          <a:xfrm>
            <a:off x="5018113" y="3167347"/>
            <a:ext cx="2705335" cy="26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628F24-1EFD-4681-9EA6-FB7ECAEC1163}"/>
              </a:ext>
            </a:extLst>
          </p:cNvPr>
          <p:cNvSpPr txBox="1"/>
          <p:nvPr/>
        </p:nvSpPr>
        <p:spPr>
          <a:xfrm>
            <a:off x="6417402" y="5238044"/>
            <a:ext cx="1026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OP350/16</a:t>
            </a:r>
          </a:p>
        </p:txBody>
      </p:sp>
      <p:pic>
        <p:nvPicPr>
          <p:cNvPr id="4104" name="Picture 8" descr="https://www.optipurewater.com/wp-content/uploads/164-15545_BWS1500_50.jpg">
            <a:extLst>
              <a:ext uri="{FF2B5EF4-FFF2-40B4-BE49-F238E27FC236}">
                <a16:creationId xmlns:a16="http://schemas.microsoft.com/office/drawing/2014/main" id="{147F74F1-329D-4E1F-889D-5EF2C5013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4" t="2933" r="3907" b="31338"/>
          <a:stretch/>
        </p:blipFill>
        <p:spPr bwMode="auto">
          <a:xfrm>
            <a:off x="9529918" y="1692949"/>
            <a:ext cx="2298582" cy="27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www.optipurewater.com/wp-content/uploads/164-15545_BWS1500_50.jpg">
            <a:extLst>
              <a:ext uri="{FF2B5EF4-FFF2-40B4-BE49-F238E27FC236}">
                <a16:creationId xmlns:a16="http://schemas.microsoft.com/office/drawing/2014/main" id="{13434C8B-1FC2-41AA-A3C5-1FDF8A98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19909" r="57812" b="2935"/>
          <a:stretch/>
        </p:blipFill>
        <p:spPr bwMode="auto">
          <a:xfrm>
            <a:off x="8289229" y="3230357"/>
            <a:ext cx="1410826" cy="29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E369A8-B836-48C6-952B-DF56826FE91A}"/>
              </a:ext>
            </a:extLst>
          </p:cNvPr>
          <p:cNvSpPr txBox="1"/>
          <p:nvPr/>
        </p:nvSpPr>
        <p:spPr>
          <a:xfrm>
            <a:off x="10007459" y="4337942"/>
            <a:ext cx="1026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BWS1500/50</a:t>
            </a:r>
          </a:p>
        </p:txBody>
      </p:sp>
    </p:spTree>
    <p:extLst>
      <p:ext uri="{BB962C8B-B14F-4D97-AF65-F5344CB8AC3E}">
        <p14:creationId xmlns:p14="http://schemas.microsoft.com/office/powerpoint/2010/main" val="277234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2CD68C9A-620E-42CC-8910-72E5B36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17" y="245831"/>
            <a:ext cx="49689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OP70/5 Reverse Osmosis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66F23-7EB1-459B-ADBE-2DBA0848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9EAD504-3B18-452A-A16A-7D5433AD5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01C70E-CEDF-40E6-9F2D-F2E2FE967429}"/>
              </a:ext>
            </a:extLst>
          </p:cNvPr>
          <p:cNvSpPr txBox="1"/>
          <p:nvPr/>
        </p:nvSpPr>
        <p:spPr>
          <a:xfrm>
            <a:off x="1166774" y="1022301"/>
            <a:ext cx="3381155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System includes: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High capacity pre-filter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RO membrane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Mineral addition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Chloramine reduction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5 gallon (net capacity) storage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Integrated manual bypass valve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Installation tubing and fittings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3B17E7ED-A7C2-47D2-8349-89A3D98D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774" y="3593756"/>
            <a:ext cx="4162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30555" algn="l"/>
                <a:tab pos="974725" algn="l"/>
              </a:tabLst>
            </a:pPr>
            <a:r>
              <a:rPr lang="en-US" sz="1400" u="sng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OP70CR/5 SYSTEM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OP70CR/5	160-01105	75 GPD RO/mineral addition with 5 gal tank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457200" algn="l"/>
                <a:tab pos="97472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REPLACEMENT FILTERS &amp; MEMBRANE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28650" algn="l"/>
                <a:tab pos="1085850" algn="l"/>
                <a:tab pos="1314450" algn="l"/>
                <a:tab pos="200025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Cartridge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Qty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Frequency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CTO-Q10	300-05828	1	Pre-filter	Up to  6 months - based on pressure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ILMA6.14	252-70260	1	MA-filter	Up to  6 months - based on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AMS-QT10 	204-52810	1	RO membrane	18 to 36 months based on production/rejection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CTO-Q10CR	300-05821	1	CR-filter	Every  6 months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90880" algn="l"/>
                <a:tab pos="125920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OPTIONAL EQUIPMENT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Air Gap Kit	164-89905	Air-gap for RO drain line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Pressure regulator	164-89938	Manages feed water supply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*BPS100	164-85010	Booster pump assembly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*May be required when feed water supply pressure is below 50 psi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BFCBC-48A1-46A7-95CD-6BFEE29B0493}"/>
              </a:ext>
            </a:extLst>
          </p:cNvPr>
          <p:cNvSpPr txBox="1"/>
          <p:nvPr/>
        </p:nvSpPr>
        <p:spPr>
          <a:xfrm>
            <a:off x="7910622" y="1560042"/>
            <a:ext cx="338115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Ideal for the following Convotherm spritzer and generator models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where water 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-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 Within Convotherm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Convotherm models: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 Mini 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6.10 boiler &amp; spritzer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2" descr="https://www.optipurewater.com/wp-content/uploads/164-01105_OP70CR_5-1.jpg">
            <a:extLst>
              <a:ext uri="{FF2B5EF4-FFF2-40B4-BE49-F238E27FC236}">
                <a16:creationId xmlns:a16="http://schemas.microsoft.com/office/drawing/2014/main" id="{90D5379A-44CB-4526-A363-92819B42B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3" t="10879" r="13811" b="38911"/>
          <a:stretch/>
        </p:blipFill>
        <p:spPr bwMode="auto">
          <a:xfrm>
            <a:off x="4917292" y="1455511"/>
            <a:ext cx="1788551" cy="19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optipurewater.com/wp-content/uploads/164-01105_OP70CR_5-1.jpg">
            <a:extLst>
              <a:ext uri="{FF2B5EF4-FFF2-40B4-BE49-F238E27FC236}">
                <a16:creationId xmlns:a16="http://schemas.microsoft.com/office/drawing/2014/main" id="{68EE191B-2098-4686-8ED1-6E3C4CDC8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44032" r="61762" b="7747"/>
          <a:stretch/>
        </p:blipFill>
        <p:spPr bwMode="auto">
          <a:xfrm>
            <a:off x="5558613" y="3593756"/>
            <a:ext cx="975365" cy="17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9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4ACDA9-A051-45C0-9905-2027E8F8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694" y="254295"/>
            <a:ext cx="4968932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OP175/16 Reverse Osmosis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C782B-646A-4E74-A3CE-E18EA7D8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82BC9-C517-41B7-A689-74D0402FB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AD073EE4-901F-4DEE-8623-908E8170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23" y="3758409"/>
            <a:ext cx="42005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30555" algn="l"/>
                <a:tab pos="974725" algn="l"/>
              </a:tabLst>
            </a:pPr>
            <a:r>
              <a:rPr lang="en-US" sz="1400" u="sng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OP175/16 SYSTEM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OP175/16	164-00216	175 GPD RO/mineral addition with 16 gal tank &amp; RP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457200" algn="l"/>
                <a:tab pos="97472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REPLACEMENT FILTERS &amp; MEMBRANE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571500" algn="l"/>
                <a:tab pos="1085850" algn="l"/>
                <a:tab pos="1314450" algn="l"/>
                <a:tab pos="200025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Cartridge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Qty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Frequency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CTO-Q10	300-05828	2	Pre-filter	Up to 6 months - based on pressure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MA-Q10	300-05850	1	Post-filter	Up to 6 months - change with Pre-filters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571500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AMS-QT15 	204-52820	1	RO membrane	18 to 36 months based on production/rejection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517525" algn="l"/>
                <a:tab pos="1027430" algn="l"/>
                <a:tab pos="1198880" algn="l"/>
                <a:tab pos="1828800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OPTIONAL EQUIPMENT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FXPT-11CR	160-50011	Chloramine post-treatment assy.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Air Gap Kit	164-89905	Air-gap for RO drain line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Pressure regulator	164-89938	Manages feed water supply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*BPA200	164-85015	Feed Water Booster Pump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*Recommended when feed water supply pressure is below 50 psi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F59E7-73B6-4699-B4D4-D07595FFF5D1}"/>
              </a:ext>
            </a:extLst>
          </p:cNvPr>
          <p:cNvSpPr txBox="1"/>
          <p:nvPr/>
        </p:nvSpPr>
        <p:spPr>
          <a:xfrm>
            <a:off x="8231773" y="1957090"/>
            <a:ext cx="3381155" cy="39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Ideal for the following Cleveland Steamer and Convotherm spritzer and generator models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where water 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-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 Within Convotherm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Cleveland Steamer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application guide for recommended systems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Convotherm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application guide for recommended 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2E7C13-902A-4842-8AAF-602A656D9EF4}"/>
              </a:ext>
            </a:extLst>
          </p:cNvPr>
          <p:cNvSpPr txBox="1"/>
          <p:nvPr/>
        </p:nvSpPr>
        <p:spPr>
          <a:xfrm>
            <a:off x="900224" y="1049775"/>
            <a:ext cx="3381155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System includes: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High capacity pre-filters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RO membrane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Mineral addition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Water Quality Monitor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Chloramine reduction (option)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15 gallon (net capacity) storage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Consistent flow and pressure from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Integrated manual bypass valve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Installation tubing and fittings</a:t>
            </a:r>
          </a:p>
        </p:txBody>
      </p:sp>
      <p:pic>
        <p:nvPicPr>
          <p:cNvPr id="12" name="Picture 4" descr="https://www.optipurewater.com/wp-content/uploads/164-00216_OP175_16_R1.jpg">
            <a:extLst>
              <a:ext uri="{FF2B5EF4-FFF2-40B4-BE49-F238E27FC236}">
                <a16:creationId xmlns:a16="http://schemas.microsoft.com/office/drawing/2014/main" id="{85B634E1-168C-4AE7-9CBE-8D2A5F912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4865" r="4790" b="4684"/>
          <a:stretch/>
        </p:blipFill>
        <p:spPr bwMode="auto">
          <a:xfrm>
            <a:off x="4782064" y="1156263"/>
            <a:ext cx="3225113" cy="326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1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4ACDA9-A051-45C0-9905-2027E8F8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994" y="244019"/>
            <a:ext cx="49689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OP350/16 Reverse Osmosis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C782B-646A-4E74-A3CE-E18EA7D8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2" y="176374"/>
            <a:ext cx="3566969" cy="569803"/>
          </a:xfrm>
          <a:prstGeom prst="rect">
            <a:avLst/>
          </a:prstGeom>
        </p:spPr>
      </p:pic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382BC9-C517-41B7-A689-74D0402FB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6375"/>
            <a:ext cx="2124074" cy="57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4BFB61-1C51-4882-AF1C-F77A150721E6}"/>
              </a:ext>
            </a:extLst>
          </p:cNvPr>
          <p:cNvSpPr txBox="1"/>
          <p:nvPr/>
        </p:nvSpPr>
        <p:spPr>
          <a:xfrm>
            <a:off x="900224" y="1049775"/>
            <a:ext cx="3381155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System includes: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High capacity pre-filters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RO membrane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Mineral addition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Water Quality Monitor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Chloramine reduction (option)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16 gallon (net capacity) storage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Consistent flow and pressure from tank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Integrated manual bypass valve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Installation tubing and fittings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BEA10A1-5488-417C-A65B-196574E2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74" y="3837965"/>
            <a:ext cx="4133850" cy="26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30555" algn="l"/>
                <a:tab pos="974725" algn="l"/>
              </a:tabLst>
            </a:pPr>
            <a:r>
              <a:rPr lang="en-US" sz="1400" u="sng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OP350/16 SYSTEM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OP350/16	164-14416	350 GPD RO/mineral addition with 16 gal tank &amp; RP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457200" algn="l"/>
                <a:tab pos="97472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REPLACEMENT FILTERS &amp; MEMBRANE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517525" algn="l"/>
                <a:tab pos="1085850" algn="l"/>
                <a:tab pos="1314450" algn="l"/>
                <a:tab pos="200025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Cartridge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Qty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Frequency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17525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CTO-Q	300-05830	2	Pre-filter	Up to 6 months - based on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17525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MA-Q15	300-05855	1	Post-filter	Up to 6 months - change with Pre-filters.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517525" algn="l"/>
                <a:tab pos="1143000" algn="l"/>
                <a:tab pos="1314450" algn="l"/>
                <a:tab pos="200025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AMS-QT	204-53040	1	RO membrane	18 to 36 months based on production/rejection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690880" algn="l"/>
                <a:tab pos="1259205" algn="l"/>
              </a:tabLst>
            </a:pPr>
            <a:r>
              <a:rPr lang="en-US" sz="9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OPTIONAL EQUIPMENT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Item#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9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FXPT-11CR	160-50011	Chloramine post-treatment assy.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Air Gap Kit	164-89905	Air-gap for RO drain line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2005" algn="l"/>
                <a:tab pos="1371600" algn="l"/>
              </a:tabLst>
            </a:pPr>
            <a:r>
              <a:rPr lang="en-US" sz="9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Pressure regulator	164-89938	Manages feed water supply pressure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*BPS-QT	164-85020	Feed Water Booster Pump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  <a:tabLst>
                <a:tab pos="802005" algn="l"/>
                <a:tab pos="1371600" algn="l"/>
              </a:tabLs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May be required when feed water supply pressure is below 50 psi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96D5F-17CC-4C99-9DA7-17A81CB29C5B}"/>
              </a:ext>
            </a:extLst>
          </p:cNvPr>
          <p:cNvSpPr txBox="1"/>
          <p:nvPr/>
        </p:nvSpPr>
        <p:spPr>
          <a:xfrm>
            <a:off x="8042788" y="2172933"/>
            <a:ext cx="3381155" cy="39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Ideal for the following Cleveland Steamer and Convotherm spritzer and generator models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where water 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-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 Within Convotherm Standards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Cleveland Steamer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application guide for recommended systems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Convotherm models: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See application guide for recommended systems</a:t>
            </a:r>
          </a:p>
        </p:txBody>
      </p:sp>
      <p:pic>
        <p:nvPicPr>
          <p:cNvPr id="13" name="Picture 6" descr="https://www.optipurewater.com/wp-content/uploads/164-14416_OP350_16_R1.jpg">
            <a:extLst>
              <a:ext uri="{FF2B5EF4-FFF2-40B4-BE49-F238E27FC236}">
                <a16:creationId xmlns:a16="http://schemas.microsoft.com/office/drawing/2014/main" id="{F5D2FBCC-1948-411C-B405-986896350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2934" r="2312" b="5045"/>
          <a:stretch/>
        </p:blipFill>
        <p:spPr bwMode="auto">
          <a:xfrm>
            <a:off x="4761076" y="1294311"/>
            <a:ext cx="3249849" cy="3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7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356CE7675474A94B82F86EE68D3EC" ma:contentTypeVersion="12" ma:contentTypeDescription="Create a new document." ma:contentTypeScope="" ma:versionID="a857901c9847d16c736ef4d739e961bd">
  <xsd:schema xmlns:xsd="http://www.w3.org/2001/XMLSchema" xmlns:xs="http://www.w3.org/2001/XMLSchema" xmlns:p="http://schemas.microsoft.com/office/2006/metadata/properties" xmlns:ns2="1bd83887-baf0-44c4-af18-68adc806084e" xmlns:ns3="0dc6b469-fa99-4fd6-8f37-d0a3efd3c33f" targetNamespace="http://schemas.microsoft.com/office/2006/metadata/properties" ma:root="true" ma:fieldsID="f5ac2cd747ecf83787d7018fbdea26ce" ns2:_="" ns3:_="">
    <xsd:import namespace="1bd83887-baf0-44c4-af18-68adc806084e"/>
    <xsd:import namespace="0dc6b469-fa99-4fd6-8f37-d0a3efd3c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83887-baf0-44c4-af18-68adc806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6b469-fa99-4fd6-8f37-d0a3efd3c33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6c3d854-60d3-412a-bb17-c19dd30b6fe7}" ma:internalName="TaxCatchAll" ma:showField="CatchAllData" ma:web="0dc6b469-fa99-4fd6-8f37-d0a3efd3c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c6b469-fa99-4fd6-8f37-d0a3efd3c33f" xsi:nil="true"/>
  </documentManagement>
</p:properties>
</file>

<file path=customXml/itemProps1.xml><?xml version="1.0" encoding="utf-8"?>
<ds:datastoreItem xmlns:ds="http://schemas.openxmlformats.org/officeDocument/2006/customXml" ds:itemID="{94450A27-466C-4809-AB5C-31F20D82766D}"/>
</file>

<file path=customXml/itemProps2.xml><?xml version="1.0" encoding="utf-8"?>
<ds:datastoreItem xmlns:ds="http://schemas.openxmlformats.org/officeDocument/2006/customXml" ds:itemID="{0B881A11-3205-4A3B-B4DC-EC002B0BF732}"/>
</file>

<file path=customXml/itemProps3.xml><?xml version="1.0" encoding="utf-8"?>
<ds:datastoreItem xmlns:ds="http://schemas.openxmlformats.org/officeDocument/2006/customXml" ds:itemID="{140B3B9F-373C-4B71-8DBB-70AE8C2DFDA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</TotalTime>
  <Words>778</Words>
  <Application>Microsoft Office PowerPoint</Application>
  <PresentationFormat>Widescreen</PresentationFormat>
  <Paragraphs>227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Keefe Aldstadt</dc:creator>
  <cp:lastModifiedBy>Keefe Aldstadt</cp:lastModifiedBy>
  <cp:revision>110</cp:revision>
  <dcterms:created xsi:type="dcterms:W3CDTF">2017-07-28T20:33:27Z</dcterms:created>
  <dcterms:modified xsi:type="dcterms:W3CDTF">2018-04-18T19:27:22Z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0x0101006F4356CE7675474A94B82F86EE68D3EC</vt:lpwstr>
  </property>
</Properties>
</file>